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0" r:id="rId5"/>
    <p:sldId id="263" r:id="rId6"/>
    <p:sldId id="265" r:id="rId7"/>
    <p:sldId id="266" r:id="rId8"/>
    <p:sldId id="264" r:id="rId9"/>
    <p:sldId id="267" r:id="rId10"/>
    <p:sldId id="268" r:id="rId11"/>
    <p:sldId id="269" r:id="rId12"/>
    <p:sldId id="270" r:id="rId13"/>
    <p:sldId id="271" r:id="rId14"/>
    <p:sldId id="274" r:id="rId15"/>
    <p:sldId id="272" r:id="rId16"/>
    <p:sldId id="273" r:id="rId17"/>
    <p:sldId id="275" r:id="rId18"/>
    <p:sldId id="276" r:id="rId19"/>
    <p:sldId id="277" r:id="rId20"/>
    <p:sldId id="257" r:id="rId21"/>
    <p:sldId id="258" r:id="rId22"/>
    <p:sldId id="259" r:id="rId23"/>
    <p:sldId id="278" r:id="rId24"/>
    <p:sldId id="279" r:id="rId25"/>
    <p:sldId id="281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4"/>
  </p:normalViewPr>
  <p:slideViewPr>
    <p:cSldViewPr snapToGrid="0" snapToObjects="1">
      <p:cViewPr varScale="1">
        <p:scale>
          <a:sx n="131" d="100"/>
          <a:sy n="131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Swift Tutorial DaY1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780" y="3956279"/>
            <a:ext cx="9581744" cy="1646853"/>
          </a:xfrm>
        </p:spPr>
        <p:txBody>
          <a:bodyPr>
            <a:normAutofit lnSpcReduction="10000"/>
          </a:bodyPr>
          <a:lstStyle/>
          <a:p>
            <a:endParaRPr kumimoji="1" lang="en-US" altLang="zh-TW" dirty="0" smtClean="0"/>
          </a:p>
          <a:p>
            <a:r>
              <a:rPr kumimoji="1" lang="en-US" altLang="zh-TW" dirty="0" smtClean="0"/>
              <a:t>Swift </a:t>
            </a:r>
            <a:r>
              <a:rPr kumimoji="1" lang="zh-TW" altLang="en-US" dirty="0" smtClean="0"/>
              <a:t>教學 </a:t>
            </a:r>
            <a:r>
              <a:rPr kumimoji="1" lang="en-US" altLang="zh-TW" dirty="0" smtClean="0"/>
              <a:t>Day 1</a:t>
            </a:r>
          </a:p>
          <a:p>
            <a:endParaRPr kumimoji="1" lang="en-US" altLang="zh-TW" dirty="0" smtClean="0"/>
          </a:p>
          <a:p>
            <a:pPr algn="r"/>
            <a:r>
              <a:rPr kumimoji="1" lang="en-US" altLang="zh-TW" dirty="0" smtClean="0"/>
              <a:t>By </a:t>
            </a:r>
            <a:r>
              <a:rPr kumimoji="1" lang="en-US" altLang="zh-TW" dirty="0" err="1" smtClean="0"/>
              <a:t>Kantai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0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/>
              <a:t>常數</a:t>
            </a:r>
            <a:r>
              <a:rPr kumimoji="1" lang="en-US" altLang="zh-TW" b="1" dirty="0"/>
              <a:t>(let) </a:t>
            </a:r>
            <a:r>
              <a:rPr kumimoji="1" lang="zh-TW" altLang="en-US" b="1" dirty="0"/>
              <a:t>和</a:t>
            </a:r>
            <a:r>
              <a:rPr kumimoji="1" lang="en-US" altLang="zh-TW" b="1" dirty="0"/>
              <a:t> </a:t>
            </a:r>
            <a:r>
              <a:rPr kumimoji="1" lang="zh-TW" altLang="en-US" b="1" dirty="0"/>
              <a:t>變數</a:t>
            </a:r>
            <a:r>
              <a:rPr kumimoji="1" lang="en-US" altLang="zh-TW" b="1" dirty="0"/>
              <a:t>(</a:t>
            </a:r>
            <a:r>
              <a:rPr kumimoji="1" lang="en-US" altLang="zh-TW" b="1" dirty="0" err="1"/>
              <a:t>var</a:t>
            </a:r>
            <a:r>
              <a:rPr kumimoji="1" lang="en-US" altLang="zh-TW" b="1" dirty="0"/>
              <a:t>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81470"/>
            <a:ext cx="9766300" cy="1130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67370"/>
            <a:ext cx="9766300" cy="11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/>
              <a:t>在 </a:t>
            </a:r>
            <a:r>
              <a:rPr kumimoji="1" lang="en-US" altLang="zh-TW" b="1" dirty="0" smtClean="0"/>
              <a:t>Swift </a:t>
            </a:r>
            <a:r>
              <a:rPr kumimoji="1" lang="zh-TW" altLang="en-US" b="1" dirty="0" smtClean="0"/>
              <a:t>世界當中的「</a:t>
            </a:r>
            <a:r>
              <a:rPr kumimoji="1" lang="en-US" altLang="zh-TW" b="1" dirty="0" smtClean="0"/>
              <a:t>Null</a:t>
            </a:r>
            <a:r>
              <a:rPr kumimoji="1" lang="zh-TW" altLang="en-US" b="1" dirty="0" smtClean="0"/>
              <a:t>」</a:t>
            </a:r>
            <a:r>
              <a:rPr kumimoji="1" lang="en-US" altLang="zh-TW" b="1" dirty="0" smtClean="0"/>
              <a:t> 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07681"/>
            <a:ext cx="9779000" cy="1409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64099"/>
            <a:ext cx="9779000" cy="8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3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/>
              <a:t>驚嘆號！</a:t>
            </a:r>
            <a:r>
              <a:rPr kumimoji="1" lang="zh-TW" altLang="en-US" b="1" dirty="0"/>
              <a:t> </a:t>
            </a:r>
            <a:r>
              <a:rPr kumimoji="1" lang="zh-TW" altLang="en-US" b="1" dirty="0" smtClean="0"/>
              <a:t>與 問號？</a:t>
            </a:r>
            <a:endParaRPr kumimoji="1"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01089"/>
            <a:ext cx="9753600" cy="16677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823682"/>
            <a:ext cx="9753600" cy="9005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1006"/>
            <a:ext cx="9753600" cy="16383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3134185"/>
            <a:ext cx="9753600" cy="9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3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smtClean="0"/>
              <a:t>if </a:t>
            </a:r>
            <a:r>
              <a:rPr kumimoji="1" lang="zh-TW" altLang="en-US" b="1" dirty="0" smtClean="0"/>
              <a:t>判斷式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64489"/>
            <a:ext cx="9817100" cy="1422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618419"/>
            <a:ext cx="9813529" cy="19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smtClean="0"/>
              <a:t>switch </a:t>
            </a:r>
            <a:r>
              <a:rPr kumimoji="1" lang="zh-TW" altLang="en-US" b="1" dirty="0" smtClean="0"/>
              <a:t>判斷式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67959"/>
            <a:ext cx="9779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smtClean="0"/>
              <a:t>for </a:t>
            </a:r>
            <a:r>
              <a:rPr kumimoji="1" lang="zh-TW" altLang="en-US" b="1" dirty="0" smtClean="0"/>
              <a:t>迴圈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66474"/>
            <a:ext cx="9779000" cy="24192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43953"/>
            <a:ext cx="9779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2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do </a:t>
            </a:r>
            <a:r>
              <a:rPr lang="mr-IN" altLang="zh-TW" b="1" dirty="0" smtClean="0"/>
              <a:t>…</a:t>
            </a:r>
            <a:r>
              <a:rPr lang="en-US" altLang="zh-TW" b="1" dirty="0" smtClean="0"/>
              <a:t> while </a:t>
            </a:r>
            <a:r>
              <a:rPr lang="zh-TW" altLang="en-US" b="1" dirty="0" smtClean="0"/>
              <a:t>迴圈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9842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smtClean="0"/>
              <a:t>functions </a:t>
            </a:r>
            <a:r>
              <a:rPr kumimoji="1" lang="zh-TW" altLang="en-US" b="1" dirty="0" smtClean="0"/>
              <a:t>函式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4724"/>
          <a:stretch/>
        </p:blipFill>
        <p:spPr>
          <a:xfrm>
            <a:off x="1371593" y="2840475"/>
            <a:ext cx="10056947" cy="39287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9" b="12063"/>
          <a:stretch/>
        </p:blipFill>
        <p:spPr>
          <a:xfrm>
            <a:off x="1371593" y="1342416"/>
            <a:ext cx="10056949" cy="13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smtClean="0"/>
              <a:t>_ </a:t>
            </a:r>
            <a:r>
              <a:rPr kumimoji="1" lang="zh-TW" altLang="en-US" b="1" dirty="0" smtClean="0"/>
              <a:t>底線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97143"/>
            <a:ext cx="9804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42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開始撰寫 </a:t>
            </a:r>
            <a:r>
              <a:rPr kumimoji="1" lang="en-US" altLang="zh-TW" dirty="0" smtClean="0"/>
              <a:t>iOS </a:t>
            </a:r>
            <a:r>
              <a:rPr kumimoji="1" lang="zh-TW" altLang="en-US" dirty="0" smtClean="0"/>
              <a:t>應用程式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 App components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341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課程目標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Course Objective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26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4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20017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08383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777587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" y="0"/>
            <a:ext cx="10972800" cy="6858000"/>
          </a:xfrm>
        </p:spPr>
      </p:pic>
      <p:cxnSp>
        <p:nvCxnSpPr>
          <p:cNvPr id="7" name="直線箭頭接點 6"/>
          <p:cNvCxnSpPr/>
          <p:nvPr/>
        </p:nvCxnSpPr>
        <p:spPr>
          <a:xfrm flipH="1" flipV="1">
            <a:off x="7305472" y="2295728"/>
            <a:ext cx="2607013" cy="2694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28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" y="0"/>
            <a:ext cx="10972800" cy="6858000"/>
          </a:xfrm>
        </p:spPr>
      </p:pic>
      <p:sp>
        <p:nvSpPr>
          <p:cNvPr id="5" name="甜甜圈 4"/>
          <p:cNvSpPr/>
          <p:nvPr/>
        </p:nvSpPr>
        <p:spPr>
          <a:xfrm>
            <a:off x="1070043" y="1"/>
            <a:ext cx="2295727" cy="525294"/>
          </a:xfrm>
          <a:prstGeom prst="donut">
            <a:avLst>
              <a:gd name="adj" fmla="val 117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t="1892" r="75233" b="93427"/>
          <a:stretch/>
        </p:blipFill>
        <p:spPr>
          <a:xfrm>
            <a:off x="897595" y="694312"/>
            <a:ext cx="4355341" cy="6064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50508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2" y="0"/>
            <a:ext cx="10972801" cy="6858000"/>
          </a:xfrm>
        </p:spPr>
      </p:pic>
      <p:cxnSp>
        <p:nvCxnSpPr>
          <p:cNvPr id="6" name="直線箭頭接點 5"/>
          <p:cNvCxnSpPr/>
          <p:nvPr/>
        </p:nvCxnSpPr>
        <p:spPr>
          <a:xfrm flipH="1" flipV="1">
            <a:off x="6614810" y="2597286"/>
            <a:ext cx="3336586" cy="2587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0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7" y="0"/>
            <a:ext cx="10972800" cy="6858000"/>
          </a:xfrm>
        </p:spPr>
      </p:pic>
      <p:sp>
        <p:nvSpPr>
          <p:cNvPr id="5" name="框架 4"/>
          <p:cNvSpPr/>
          <p:nvPr/>
        </p:nvSpPr>
        <p:spPr>
          <a:xfrm>
            <a:off x="9873574" y="330739"/>
            <a:ext cx="1799293" cy="4649823"/>
          </a:xfrm>
          <a:prstGeom prst="frame">
            <a:avLst>
              <a:gd name="adj1" fmla="val 49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6" name="直線箭頭接點 5"/>
          <p:cNvCxnSpPr/>
          <p:nvPr/>
        </p:nvCxnSpPr>
        <p:spPr>
          <a:xfrm flipH="1">
            <a:off x="7996136" y="2526761"/>
            <a:ext cx="18774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128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" y="0"/>
            <a:ext cx="10972800" cy="6858000"/>
          </a:xfrm>
        </p:spPr>
      </p:pic>
      <p:sp>
        <p:nvSpPr>
          <p:cNvPr id="5" name="甜甜圈 4"/>
          <p:cNvSpPr/>
          <p:nvPr/>
        </p:nvSpPr>
        <p:spPr>
          <a:xfrm>
            <a:off x="9542835" y="1539402"/>
            <a:ext cx="2295727" cy="525294"/>
          </a:xfrm>
          <a:prstGeom prst="donut">
            <a:avLst>
              <a:gd name="adj" fmla="val 117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2" t="19470" r="169" b="69950"/>
          <a:stretch/>
        </p:blipFill>
        <p:spPr>
          <a:xfrm>
            <a:off x="8083685" y="2213043"/>
            <a:ext cx="3991583" cy="16245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6105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6" y="0"/>
            <a:ext cx="10972802" cy="6858000"/>
          </a:xfrm>
        </p:spPr>
      </p:pic>
    </p:spTree>
    <p:extLst>
      <p:ext uri="{BB962C8B-B14F-4D97-AF65-F5344CB8AC3E}">
        <p14:creationId xmlns:p14="http://schemas.microsoft.com/office/powerpoint/2010/main" val="54291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7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34375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/>
              <a:t>經典的遊戲：</a:t>
            </a:r>
            <a:r>
              <a:rPr kumimoji="1" lang="en-US" altLang="zh-TW" b="1" dirty="0" smtClean="0"/>
              <a:t>Cookie Click Game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2328070"/>
            <a:ext cx="9601200" cy="3581400"/>
          </a:xfrm>
        </p:spPr>
        <p:txBody>
          <a:bodyPr>
            <a:normAutofit/>
          </a:bodyPr>
          <a:lstStyle/>
          <a:p>
            <a:r>
              <a:rPr kumimoji="1" lang="zh-TW" altLang="en-US" sz="2400" dirty="0" smtClean="0"/>
              <a:t>每秒會自動增加 </a:t>
            </a:r>
            <a:r>
              <a:rPr kumimoji="1" lang="en-US" altLang="zh-TW" sz="2400" dirty="0" smtClean="0"/>
              <a:t>Coin ( </a:t>
            </a:r>
            <a:r>
              <a:rPr kumimoji="1" lang="zh-TW" altLang="en-US" sz="2400" dirty="0" smtClean="0"/>
              <a:t>金幣</a:t>
            </a:r>
            <a:r>
              <a:rPr kumimoji="1" lang="en-US" altLang="zh-TW" sz="2400" dirty="0" smtClean="0"/>
              <a:t> )</a:t>
            </a:r>
          </a:p>
          <a:p>
            <a:r>
              <a:rPr kumimoji="1" lang="zh-TW" altLang="en-US" sz="2400" dirty="0" smtClean="0"/>
              <a:t>點擊「點我」方塊可增加金幣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可升級每秒增加的金幣量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可升級點擊增加的金幣量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具有自動儲存功能</a:t>
            </a:r>
            <a:endParaRPr kumimoji="1" lang="en-US" altLang="zh-TW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694" y="1535185"/>
            <a:ext cx="2911082" cy="51671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275" y="1535185"/>
            <a:ext cx="2911082" cy="516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9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596584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63708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7" y="-1"/>
            <a:ext cx="10972802" cy="6858001"/>
          </a:xfrm>
        </p:spPr>
      </p:pic>
      <p:sp>
        <p:nvSpPr>
          <p:cNvPr id="5" name="甜甜圈 4"/>
          <p:cNvSpPr/>
          <p:nvPr/>
        </p:nvSpPr>
        <p:spPr>
          <a:xfrm>
            <a:off x="9708205" y="51070"/>
            <a:ext cx="2295727" cy="525294"/>
          </a:xfrm>
          <a:prstGeom prst="donut">
            <a:avLst>
              <a:gd name="adj" fmla="val 117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04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5" y="1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481377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4" y="0"/>
            <a:ext cx="10972797" cy="6858000"/>
          </a:xfrm>
        </p:spPr>
      </p:pic>
    </p:spTree>
    <p:extLst>
      <p:ext uri="{BB962C8B-B14F-4D97-AF65-F5344CB8AC3E}">
        <p14:creationId xmlns:p14="http://schemas.microsoft.com/office/powerpoint/2010/main" val="943836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7" y="0"/>
            <a:ext cx="10972800" cy="6858000"/>
          </a:xfrm>
        </p:spPr>
      </p:pic>
    </p:spTree>
    <p:extLst>
      <p:ext uri="{BB962C8B-B14F-4D97-AF65-F5344CB8AC3E}">
        <p14:creationId xmlns:p14="http://schemas.microsoft.com/office/powerpoint/2010/main" val="1749855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使用</a:t>
            </a:r>
            <a:r>
              <a:rPr lang="zh-TW" altLang="en-US" b="1" dirty="0"/>
              <a:t>者預設資訊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70221"/>
            <a:ext cx="10318457" cy="128349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54867"/>
            <a:ext cx="10311319" cy="6279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30007"/>
            <a:ext cx="10311319" cy="8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9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建構一個預存程序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15825"/>
            <a:ext cx="9980579" cy="190059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58327"/>
            <a:ext cx="9980579" cy="18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6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/>
              <a:t>成品參考</a:t>
            </a:r>
            <a:endParaRPr kumimoji="1"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589661"/>
            <a:ext cx="10058400" cy="4135877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https://</a:t>
            </a:r>
            <a:r>
              <a:rPr kumimoji="1" lang="en-US" altLang="zh-TW" sz="2400" b="1" dirty="0" err="1"/>
              <a:t>github.com</a:t>
            </a:r>
            <a:r>
              <a:rPr kumimoji="1" lang="en-US" altLang="zh-TW" sz="2400" b="1" dirty="0"/>
              <a:t>/Kantai235/Cookie-Click-Game-for-iOS-Swift-Tutorial</a:t>
            </a:r>
            <a:endParaRPr kumimoji="1" lang="zh-TW" altLang="en-US" sz="24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18" y="2171700"/>
            <a:ext cx="4508364" cy="4508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593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79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iOS </a:t>
            </a:r>
            <a:r>
              <a:rPr kumimoji="1" lang="zh-TW" altLang="en-US" dirty="0" smtClean="0"/>
              <a:t>簡介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Introduction to iOS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68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關於這個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0239" y="1863245"/>
            <a:ext cx="7198468" cy="4231532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tx1"/>
                </a:solidFill>
              </a:rPr>
              <a:t>開發者</a:t>
            </a:r>
            <a:r>
              <a:rPr lang="zh-TW" altLang="en-US" sz="2400" b="1" dirty="0">
                <a:solidFill>
                  <a:schemeClr val="tx1"/>
                </a:solidFill>
              </a:rPr>
              <a:t>每年</a:t>
            </a:r>
            <a:r>
              <a:rPr lang="zh-TW" altLang="en-US" sz="2400" dirty="0">
                <a:solidFill>
                  <a:schemeClr val="tx1"/>
                </a:solidFill>
              </a:rPr>
              <a:t>擁有</a:t>
            </a:r>
            <a:r>
              <a:rPr lang="zh-TW" altLang="en-US" sz="2400" b="1" dirty="0">
                <a:solidFill>
                  <a:schemeClr val="tx1"/>
                </a:solidFill>
              </a:rPr>
              <a:t>兩次技術支援</a:t>
            </a:r>
            <a:r>
              <a:rPr lang="zh-TW" altLang="en-US" sz="2400" dirty="0">
                <a:solidFill>
                  <a:schemeClr val="tx1"/>
                </a:solidFill>
              </a:rPr>
              <a:t>事件（</a:t>
            </a:r>
            <a:r>
              <a:rPr lang="en-US" altLang="zh-TW" sz="2400" dirty="0">
                <a:solidFill>
                  <a:schemeClr val="tx1"/>
                </a:solidFill>
              </a:rPr>
              <a:t>TSI</a:t>
            </a:r>
            <a:r>
              <a:rPr lang="zh-TW" altLang="en-US" sz="2400" dirty="0" smtClean="0">
                <a:solidFill>
                  <a:schemeClr val="tx1"/>
                </a:solidFill>
              </a:rPr>
              <a:t>）。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r>
              <a:rPr kumimoji="1" lang="zh-TW" altLang="en-US" sz="2400" dirty="0" smtClean="0">
                <a:solidFill>
                  <a:schemeClr val="tx1"/>
                </a:solidFill>
              </a:rPr>
              <a:t>開發語言：</a:t>
            </a:r>
            <a:endParaRPr kumimoji="1" lang="en-US" altLang="zh-TW" sz="2400" dirty="0" smtClean="0">
              <a:solidFill>
                <a:schemeClr val="tx1"/>
              </a:solidFill>
            </a:endParaRPr>
          </a:p>
          <a:p>
            <a:pPr lvl="1"/>
            <a:r>
              <a:rPr kumimoji="1" lang="en-US" altLang="zh-TW" sz="2400" dirty="0" smtClean="0">
                <a:solidFill>
                  <a:schemeClr val="tx1"/>
                </a:solidFill>
              </a:rPr>
              <a:t>Swift</a:t>
            </a:r>
          </a:p>
          <a:p>
            <a:pPr lvl="1"/>
            <a:r>
              <a:rPr kumimoji="1" lang="en-US" altLang="zh-TW" sz="2400" dirty="0" smtClean="0">
                <a:solidFill>
                  <a:schemeClr val="tx1"/>
                </a:solidFill>
              </a:rPr>
              <a:t>Objective-C</a:t>
            </a:r>
          </a:p>
          <a:p>
            <a:r>
              <a:rPr kumimoji="1" lang="zh-TW" altLang="en-US" sz="2400" dirty="0">
                <a:solidFill>
                  <a:schemeClr val="tx1"/>
                </a:solidFill>
              </a:rPr>
              <a:t>使用現有</a:t>
            </a:r>
            <a:r>
              <a:rPr kumimoji="1" lang="zh-TW" altLang="en-US" sz="2400" dirty="0" smtClean="0">
                <a:solidFill>
                  <a:schemeClr val="tx1"/>
                </a:solidFill>
              </a:rPr>
              <a:t>的</a:t>
            </a:r>
            <a:r>
              <a:rPr kumimoji="1" lang="en-US" altLang="zh-TW" sz="2400" dirty="0" smtClean="0">
                <a:solidFill>
                  <a:schemeClr val="tx1"/>
                </a:solidFill>
              </a:rPr>
              <a:t> Cocoa </a:t>
            </a:r>
            <a:r>
              <a:rPr kumimoji="1" lang="zh-TW" altLang="en-US" sz="2400" dirty="0" smtClean="0">
                <a:solidFill>
                  <a:schemeClr val="tx1"/>
                </a:solidFill>
              </a:rPr>
              <a:t>和</a:t>
            </a:r>
            <a:r>
              <a:rPr kumimoji="1" lang="en-US" altLang="zh-TW" sz="2400" dirty="0" smtClean="0">
                <a:solidFill>
                  <a:schemeClr val="tx1"/>
                </a:solidFill>
              </a:rPr>
              <a:t> Cocoa Touch </a:t>
            </a:r>
            <a:r>
              <a:rPr kumimoji="1" lang="zh-TW" altLang="en-US" sz="2400" dirty="0" smtClean="0">
                <a:solidFill>
                  <a:schemeClr val="tx1"/>
                </a:solidFill>
              </a:rPr>
              <a:t>框架</a:t>
            </a:r>
            <a:r>
              <a:rPr lang="zh-TW" altLang="en-US" sz="2400" dirty="0" smtClean="0">
                <a:solidFill>
                  <a:schemeClr val="tx1"/>
                </a:solidFill>
              </a:rPr>
              <a:t>。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The Swift Programming Language </a:t>
            </a:r>
            <a:r>
              <a:rPr kumimoji="1" lang="zh-TW" altLang="en-US" sz="2400" dirty="0">
                <a:solidFill>
                  <a:schemeClr val="tx1"/>
                </a:solidFill>
              </a:rPr>
              <a:t>可以</a:t>
            </a:r>
            <a:r>
              <a:rPr kumimoji="1" lang="zh-TW" altLang="en-US" sz="2400" dirty="0" smtClean="0">
                <a:solidFill>
                  <a:schemeClr val="tx1"/>
                </a:solidFill>
              </a:rPr>
              <a:t>在 </a:t>
            </a:r>
            <a:r>
              <a:rPr kumimoji="1" lang="en-US" altLang="zh-TW" sz="2400" dirty="0" err="1" smtClean="0">
                <a:solidFill>
                  <a:schemeClr val="tx1"/>
                </a:solidFill>
              </a:rPr>
              <a:t>iBooks</a:t>
            </a:r>
            <a:r>
              <a:rPr kumimoji="1" lang="zh-TW" altLang="en-US" sz="2400" dirty="0" smtClean="0">
                <a:solidFill>
                  <a:schemeClr val="tx1"/>
                </a:solidFill>
              </a:rPr>
              <a:t> 免費</a:t>
            </a:r>
            <a:r>
              <a:rPr kumimoji="1" lang="zh-TW" altLang="en-US" sz="2400" dirty="0">
                <a:solidFill>
                  <a:schemeClr val="tx1"/>
                </a:solidFill>
              </a:rPr>
              <a:t>下載</a:t>
            </a:r>
            <a:r>
              <a:rPr kumimoji="1" lang="zh-TW" altLang="en-US" sz="2400" dirty="0" smtClean="0">
                <a:solidFill>
                  <a:schemeClr val="tx1"/>
                </a:solidFill>
              </a:rPr>
              <a:t>。</a:t>
            </a:r>
            <a:endParaRPr kumimoji="1" lang="en-US" altLang="zh-TW" sz="2400" dirty="0" smtClean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27" y="220318"/>
            <a:ext cx="2907453" cy="51688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73" y="404644"/>
            <a:ext cx="1270000" cy="127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63038" y="5670280"/>
            <a:ext cx="110598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b="1" i="1" dirty="0"/>
              <a:t>「對程式設計師來說，熟悉</a:t>
            </a:r>
            <a:r>
              <a:rPr lang="en-US" altLang="zh-TW" sz="2400" b="1" i="1" dirty="0"/>
              <a:t>Swift</a:t>
            </a:r>
            <a:r>
              <a:rPr lang="zh-TW" altLang="en-US" sz="2400" b="1" i="1" dirty="0"/>
              <a:t>語法也不過一天時間足夠了</a:t>
            </a:r>
            <a:r>
              <a:rPr lang="zh-TW" altLang="en-US" sz="2400" b="1" i="1" dirty="0" smtClean="0"/>
              <a:t>。關鍵</a:t>
            </a:r>
            <a:r>
              <a:rPr lang="zh-TW" altLang="en-US" sz="2400" b="1" i="1" dirty="0"/>
              <a:t>是要提供高階資料類型，簡化</a:t>
            </a:r>
            <a:r>
              <a:rPr lang="en-US" altLang="zh-TW" sz="2400" b="1" i="1" dirty="0"/>
              <a:t>Cocoa</a:t>
            </a:r>
            <a:r>
              <a:rPr lang="zh-TW" altLang="en-US" sz="2400" b="1" i="1" dirty="0"/>
              <a:t>類別庫，否則用不用</a:t>
            </a:r>
            <a:r>
              <a:rPr lang="en-US" altLang="zh-TW" sz="2400" b="1" i="1" dirty="0"/>
              <a:t>Swift</a:t>
            </a:r>
            <a:r>
              <a:rPr lang="zh-TW" altLang="en-US" sz="2400" b="1" i="1" dirty="0" smtClean="0"/>
              <a:t>都沒區別</a:t>
            </a:r>
            <a:r>
              <a:rPr lang="zh-TW" altLang="en-US" sz="2400" b="1" i="1" dirty="0"/>
              <a:t>。</a:t>
            </a:r>
            <a:r>
              <a:rPr lang="zh-TW" altLang="en-US" sz="2400" b="1" i="1" dirty="0" smtClean="0"/>
              <a:t>」</a:t>
            </a:r>
            <a:r>
              <a:rPr lang="en-US" altLang="zh-TW" sz="2800" dirty="0" smtClean="0"/>
              <a:t>					</a:t>
            </a:r>
            <a:r>
              <a:rPr lang="en-US" altLang="zh-TW" dirty="0" smtClean="0"/>
              <a:t>- </a:t>
            </a:r>
            <a:r>
              <a:rPr lang="en-US" altLang="zh-TW" u="sng" dirty="0" err="1" smtClean="0"/>
              <a:t>Robbin</a:t>
            </a:r>
            <a:endParaRPr kumimoji="1" lang="en-US" altLang="zh-TW" u="sng" dirty="0"/>
          </a:p>
        </p:txBody>
      </p:sp>
    </p:spTree>
    <p:extLst>
      <p:ext uri="{BB962C8B-B14F-4D97-AF65-F5344CB8AC3E}">
        <p14:creationId xmlns:p14="http://schemas.microsoft.com/office/powerpoint/2010/main" val="8910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《The Swift Programming Language》</a:t>
            </a:r>
            <a:r>
              <a:rPr kumimoji="1" lang="zh-TW" altLang="en-US" dirty="0"/>
              <a:t>正體中文版 </a:t>
            </a:r>
            <a:r>
              <a:rPr kumimoji="1" lang="en-US" altLang="zh-TW" dirty="0"/>
              <a:t>- </a:t>
            </a:r>
            <a:r>
              <a:rPr kumimoji="1" lang="en-US" altLang="zh-TW" dirty="0" err="1"/>
              <a:t>GitBook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6579" y="2286000"/>
            <a:ext cx="11245174" cy="3581400"/>
          </a:xfrm>
        </p:spPr>
        <p:txBody>
          <a:bodyPr>
            <a:normAutofit/>
          </a:bodyPr>
          <a:lstStyle/>
          <a:p>
            <a:r>
              <a:rPr kumimoji="1" lang="en-US" altLang="zh-TW" sz="1600" b="1" dirty="0"/>
              <a:t>https://tommy60703.gitbooks.io/swift-language-traditional-</a:t>
            </a:r>
            <a:r>
              <a:rPr kumimoji="1" lang="en-US" altLang="zh-TW" sz="1600" b="1" dirty="0" err="1"/>
              <a:t>chinese</a:t>
            </a:r>
            <a:r>
              <a:rPr kumimoji="1" lang="en-US" altLang="zh-TW" sz="1600" b="1" dirty="0"/>
              <a:t>/content/chapter3/09_Summary_of_the_Grammar.html</a:t>
            </a:r>
            <a:endParaRPr kumimoji="1" lang="zh-TW" altLang="en-US" sz="16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39" y="2643086"/>
            <a:ext cx="4135066" cy="4135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91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Swift </a:t>
            </a:r>
            <a:r>
              <a:rPr kumimoji="1" lang="zh-TW" altLang="en-US" dirty="0" smtClean="0"/>
              <a:t>基本語法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Some basic syntax of Swift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03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 smtClean="0"/>
              <a:t>常數</a:t>
            </a:r>
            <a:r>
              <a:rPr kumimoji="1" lang="en-US" altLang="zh-TW" b="1" dirty="0" smtClean="0"/>
              <a:t>(let) </a:t>
            </a:r>
            <a:r>
              <a:rPr kumimoji="1" lang="zh-TW" altLang="en-US" b="1" dirty="0" smtClean="0"/>
              <a:t>和</a:t>
            </a:r>
            <a:r>
              <a:rPr kumimoji="1" lang="en-US" altLang="zh-TW" b="1" dirty="0" smtClean="0"/>
              <a:t> </a:t>
            </a:r>
            <a:r>
              <a:rPr kumimoji="1" lang="zh-TW" altLang="en-US" b="1" dirty="0" smtClean="0"/>
              <a:t>變數</a:t>
            </a:r>
            <a:r>
              <a:rPr kumimoji="1" lang="en-US" altLang="zh-TW" b="1" dirty="0" smtClean="0"/>
              <a:t>(</a:t>
            </a:r>
            <a:r>
              <a:rPr kumimoji="1" lang="en-US" altLang="zh-TW" b="1" dirty="0" err="1" smtClean="0"/>
              <a:t>var</a:t>
            </a:r>
            <a:r>
              <a:rPr kumimoji="1" lang="en-US" altLang="zh-TW" b="1" dirty="0" smtClean="0"/>
              <a:t>)</a:t>
            </a:r>
            <a:endParaRPr kumimoji="1"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71540"/>
            <a:ext cx="9829800" cy="889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27240"/>
            <a:ext cx="9829800" cy="6629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056910"/>
            <a:ext cx="9829800" cy="6366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960255"/>
            <a:ext cx="98298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65883"/>
      </p:ext>
    </p:extLst>
  </p:cSld>
  <p:clrMapOvr>
    <a:masterClrMapping/>
  </p:clrMapOvr>
</p:sld>
</file>

<file path=ppt/theme/theme1.xml><?xml version="1.0" encoding="utf-8"?>
<a:theme xmlns:a="http://schemas.openxmlformats.org/drawingml/2006/main" name="TF10001025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5" id="{F9915BBD-9749-466F-995C-8C8D6A938EC0}" vid="{CF1D1A65-FC75-42D2-B7EF-D2991382DC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94</TotalTime>
  <Words>228</Words>
  <Application>Microsoft Macintosh PowerPoint</Application>
  <PresentationFormat>寬螢幕</PresentationFormat>
  <Paragraphs>43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2" baseType="lpstr">
      <vt:lpstr>Franklin Gothic Book</vt:lpstr>
      <vt:lpstr>Mangal</vt:lpstr>
      <vt:lpstr>微軟正黑體</vt:lpstr>
      <vt:lpstr>TF10001025</vt:lpstr>
      <vt:lpstr>Swift Tutorial DaY1</vt:lpstr>
      <vt:lpstr>課程目標</vt:lpstr>
      <vt:lpstr>經典的遊戲：Cookie Click Game</vt:lpstr>
      <vt:lpstr>PowerPoint 簡報</vt:lpstr>
      <vt:lpstr>iOS 簡介</vt:lpstr>
      <vt:lpstr>關於這個</vt:lpstr>
      <vt:lpstr>《The Swift Programming Language》正體中文版 - GitBook</vt:lpstr>
      <vt:lpstr>Swift 基本語法</vt:lpstr>
      <vt:lpstr>常數(let) 和 變數(var)</vt:lpstr>
      <vt:lpstr>常數(let) 和 變數(var)</vt:lpstr>
      <vt:lpstr>在 Swift 世界當中的「Null」 </vt:lpstr>
      <vt:lpstr>驚嘆號！ 與 問號？</vt:lpstr>
      <vt:lpstr>if 判斷式</vt:lpstr>
      <vt:lpstr>switch 判斷式</vt:lpstr>
      <vt:lpstr>for 迴圈</vt:lpstr>
      <vt:lpstr>do … while 迴圈</vt:lpstr>
      <vt:lpstr>functions 函式</vt:lpstr>
      <vt:lpstr>_ 底線</vt:lpstr>
      <vt:lpstr>開始撰寫 iOS 應用程式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使用者預設資訊</vt:lpstr>
      <vt:lpstr>建構一個預存程序</vt:lpstr>
      <vt:lpstr>成品參考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 Tutorial DaY1</dc:title>
  <dc:creator>Tsutomu Araguma</dc:creator>
  <cp:lastModifiedBy>Tsutomu Araguma</cp:lastModifiedBy>
  <cp:revision>10</cp:revision>
  <dcterms:created xsi:type="dcterms:W3CDTF">2016-12-13T01:14:34Z</dcterms:created>
  <dcterms:modified xsi:type="dcterms:W3CDTF">2016-12-13T02:49:20Z</dcterms:modified>
</cp:coreProperties>
</file>